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313" r:id="rId5"/>
    <p:sldId id="314" r:id="rId6"/>
    <p:sldId id="315" r:id="rId7"/>
    <p:sldId id="316" r:id="rId8"/>
    <p:sldId id="317" r:id="rId9"/>
    <p:sldId id="288" r:id="rId10"/>
    <p:sldId id="257" r:id="rId11"/>
    <p:sldId id="299" r:id="rId12"/>
    <p:sldId id="302" r:id="rId13"/>
    <p:sldId id="300" r:id="rId14"/>
    <p:sldId id="301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311" r:id="rId24"/>
    <p:sldId id="303" r:id="rId25"/>
    <p:sldId id="265" r:id="rId26"/>
    <p:sldId id="266" r:id="rId27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8"/>
    <a:srgbClr val="A82614"/>
    <a:srgbClr val="261E4C"/>
    <a:srgbClr val="A1C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6358" autoAdjust="0"/>
  </p:normalViewPr>
  <p:slideViewPr>
    <p:cSldViewPr snapToGrid="0">
      <p:cViewPr varScale="1">
        <p:scale>
          <a:sx n="87" d="100"/>
          <a:sy n="87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D371295-F0E7-4985-ACFE-664A2EC52EA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AF3AD54-82FC-4D7A-BCAD-38F6E7E07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8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F3AD54-82FC-4D7A-BCAD-38F6E7E073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C1EA2-EFE9-90ED-4346-CAD60E71B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DF6A2-385F-7FD1-EE2B-614D18310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65E0A-1E1D-3596-033C-CE31246F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9FDB-BFE5-8F5B-3CF3-125BC9BB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D6F4D-5F7B-A0D4-C5C5-F5FE6A9F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2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A34E-E1A4-3CCC-2D94-A3DE2C2F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92A95-0DFE-D0C0-8E70-F7F9AE7A0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D218-CC9D-B00D-C9E5-EA4AAF1E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9DFEC-6811-02BC-40A5-555C40A1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295D-D3D2-BF31-244F-5DA4728F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4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460B0-FF1F-EF23-12E6-6B0876BD8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A860F-71DB-2A5E-8567-0A32B8803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679E-C7D4-5FD1-C44E-3C4AD78F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AEB52-5A2B-BCB8-45F9-6443736C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0857-F05B-B801-E44A-F5D07D2F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0F8A-004F-AB9E-E077-8DDF4085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33C44-6445-1835-D66C-A3EF63CBF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E1F71-8952-6317-34E8-6515A386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6967-982C-621D-680E-57F73A90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A0C2D-E904-B2C4-4288-FBABE8F6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1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56C5-4CC1-680D-9DEE-27251921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88935-539F-DAFB-9C24-CFEFBC36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481C-5216-AC41-55AA-4A749324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454CC-AAE6-30C8-7D5B-76352739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A7FCE-8B2C-3A00-D7C7-C7A4281B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4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98E6-9EA0-E6CA-A12E-A4446045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CCA69-8C02-1C52-CB5F-7A80D5806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A2B7A-6D42-0216-FAD6-14F5CC39C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32897-9831-C2DA-AB94-A5EB8966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44FDE-7D03-BBD2-FDBF-8412F99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B2FB7-9077-EBBC-9319-47C7E521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028F-BF50-49A1-6800-3B5B4944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73870-CF0E-B1E6-901A-0A8A7D4F5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AC7AE-5EB1-6ADB-5FC2-4600E861E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046C-97A1-F994-09FE-48BBAA51D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FF641-6290-B4C9-0086-704BCEBC6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51844-F358-A920-03DB-11263FBD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9B7B5-7BF1-BC9A-4F1E-0A7C65A4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A34CF-677A-3460-F809-36324E6B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3402-063D-2447-558A-17B86AF0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E7D6A-0256-7E12-5E1A-D8F47E94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2BDB6-9C0A-4CD9-3B7F-91C82293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4A532-D08D-C95A-51B2-B4C53C1F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60FE6-E310-AA42-DEE9-167FB1EC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43236-A2FB-A29D-C3FD-B0DDB19E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126C4-DE78-AA13-37D9-1C801780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1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9B6D-292B-8923-1855-DA117F61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B912-E6DA-914C-5AC4-DB527832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58021-5ADB-125D-DC95-9CB72EDB5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1981-C523-8A02-310C-797B3316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0D8DF-5BEE-782C-9E78-7192E927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C1F84-378D-07FC-619B-218B8510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CC1E-E513-42D7-3536-ED591919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F9A33-34EF-E420-ABE2-E7DE6CF01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7A7A2-5BDB-E8BB-7CE0-41090D7FC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10982-BF2A-B09F-ED80-B341CD9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D181-AC86-BCE6-52C0-3A2D80B2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39D31-964A-6ED7-DEE4-0F199301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9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EC941-0CBD-F612-05A7-8C371165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76E32-5C15-ABB0-AFC0-8E70FDD60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53C30-B458-1518-66F9-C3F900C19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1630-77D7-4249-8692-D07245E393F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46897-0CF9-E19B-0CB1-49E4CB1D3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F9309-95BD-5C9F-67E2-2F8932034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711D8-DBBC-4224-9D24-0C490DE5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graphic design&#10;&#10;Description automatically generated">
            <a:extLst>
              <a:ext uri="{FF2B5EF4-FFF2-40B4-BE49-F238E27FC236}">
                <a16:creationId xmlns:a16="http://schemas.microsoft.com/office/drawing/2014/main" id="{E82EC64F-303C-A6AC-B2E6-9BC33F69A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0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graphics, font&#10;&#10;Description automatically generated">
            <a:extLst>
              <a:ext uri="{FF2B5EF4-FFF2-40B4-BE49-F238E27FC236}">
                <a16:creationId xmlns:a16="http://schemas.microsoft.com/office/drawing/2014/main" id="{0516263F-6117-A308-8300-1792E9C80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49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4B029EB-19F2-4CE4-9F43-6D65BA9DD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C7D67-83D9-A782-F6DE-54D7C0760895}"/>
              </a:ext>
            </a:extLst>
          </p:cNvPr>
          <p:cNvSpPr txBox="1"/>
          <p:nvPr/>
        </p:nvSpPr>
        <p:spPr>
          <a:xfrm>
            <a:off x="1033272" y="630936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What Is Plot?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81D8D-6C97-F2E4-A761-7D5C96EB4202}"/>
              </a:ext>
            </a:extLst>
          </p:cNvPr>
          <p:cNvSpPr txBox="1"/>
          <p:nvPr/>
        </p:nvSpPr>
        <p:spPr>
          <a:xfrm>
            <a:off x="757837" y="1973657"/>
            <a:ext cx="1067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bin Medium" panose="00000600000000000000" pitchFamily="2" charset="0"/>
              </a:rPr>
              <a:t>PLOT is the sequence of events that make up a story.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4DD14-DB22-9ABF-C40F-464CFC5A24B4}"/>
              </a:ext>
            </a:extLst>
          </p:cNvPr>
          <p:cNvSpPr txBox="1"/>
          <p:nvPr/>
        </p:nvSpPr>
        <p:spPr>
          <a:xfrm>
            <a:off x="2732738" y="3316379"/>
            <a:ext cx="672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bin Medium" panose="00000600000000000000" pitchFamily="2" charset="0"/>
              </a:rPr>
              <a:t>PLOT is story, one step at a time.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DDFA0-9342-0817-3DAB-6FA1AF26CFB7}"/>
              </a:ext>
            </a:extLst>
          </p:cNvPr>
          <p:cNvSpPr txBox="1"/>
          <p:nvPr/>
        </p:nvSpPr>
        <p:spPr>
          <a:xfrm>
            <a:off x="3229667" y="4659101"/>
            <a:ext cx="5732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bin Medium" panose="00000600000000000000" pitchFamily="2" charset="0"/>
              </a:rPr>
              <a:t>PLOT is what happens next. </a:t>
            </a:r>
          </a:p>
        </p:txBody>
      </p:sp>
    </p:spTree>
    <p:extLst>
      <p:ext uri="{BB962C8B-B14F-4D97-AF65-F5344CB8AC3E}">
        <p14:creationId xmlns:p14="http://schemas.microsoft.com/office/powerpoint/2010/main" val="26020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4B029EB-19F2-4CE4-9F43-6D65BA9DD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C7D67-83D9-A782-F6DE-54D7C0760895}"/>
              </a:ext>
            </a:extLst>
          </p:cNvPr>
          <p:cNvSpPr txBox="1"/>
          <p:nvPr/>
        </p:nvSpPr>
        <p:spPr>
          <a:xfrm>
            <a:off x="1033272" y="630936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What Is Plot?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81D8D-6C97-F2E4-A761-7D5C96EB4202}"/>
              </a:ext>
            </a:extLst>
          </p:cNvPr>
          <p:cNvSpPr txBox="1"/>
          <p:nvPr/>
        </p:nvSpPr>
        <p:spPr>
          <a:xfrm>
            <a:off x="1451138" y="1554996"/>
            <a:ext cx="9289723" cy="5056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abin Medium" panose="00000600000000000000" pitchFamily="2" charset="0"/>
              </a:rPr>
              <a:t>In the terms of the CHARACTER ARC, 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the plot is the </a:t>
            </a:r>
            <a:r>
              <a:rPr lang="en-US" sz="4400" b="1" u="sng" dirty="0">
                <a:latin typeface="Cabin Medium" panose="00000600000000000000" pitchFamily="2" charset="0"/>
              </a:rPr>
              <a:t>external goal 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that the character believes 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will solve their problem.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atin typeface="Cabin Medium" panose="00000600000000000000" pitchFamily="2" charset="0"/>
              </a:rPr>
              <a:t>It’s </a:t>
            </a:r>
            <a:r>
              <a:rPr lang="en-US" sz="4400" b="1" u="sng" dirty="0">
                <a:latin typeface="Cabin Medium" panose="00000600000000000000" pitchFamily="2" charset="0"/>
              </a:rPr>
              <a:t>what they WANT</a:t>
            </a:r>
            <a:r>
              <a:rPr lang="en-US" sz="4400" dirty="0">
                <a:latin typeface="Cabin Medium" panose="00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4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superhero&#10;&#10;Description automatically generated with medium confidence">
            <a:extLst>
              <a:ext uri="{FF2B5EF4-FFF2-40B4-BE49-F238E27FC236}">
                <a16:creationId xmlns:a16="http://schemas.microsoft.com/office/drawing/2014/main" id="{63073BD1-A8CF-D6B8-9C81-227201A0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90566-F465-6FF0-BB3A-93745E8825AA}"/>
              </a:ext>
            </a:extLst>
          </p:cNvPr>
          <p:cNvSpPr txBox="1"/>
          <p:nvPr/>
        </p:nvSpPr>
        <p:spPr>
          <a:xfrm>
            <a:off x="6767658" y="154567"/>
            <a:ext cx="352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pc="600" dirty="0">
                <a:latin typeface="Cabin Medium" panose="00000600000000000000" pitchFamily="2" charset="0"/>
              </a:rPr>
              <a:t>CONSIDER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D76FA-C859-0B09-61CB-2ADD9086F383}"/>
              </a:ext>
            </a:extLst>
          </p:cNvPr>
          <p:cNvSpPr txBox="1"/>
          <p:nvPr/>
        </p:nvSpPr>
        <p:spPr>
          <a:xfrm>
            <a:off x="6095999" y="1078575"/>
            <a:ext cx="5573963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bin Medium" panose="00000600000000000000" pitchFamily="2" charset="0"/>
              </a:rPr>
              <a:t>Your Character Identity</a:t>
            </a:r>
            <a:br>
              <a:rPr lang="en-US" sz="3600" dirty="0">
                <a:latin typeface="Cabin Medium" panose="00000600000000000000" pitchFamily="2" charset="0"/>
              </a:rPr>
            </a:br>
            <a:r>
              <a:rPr lang="en-US" sz="3600" dirty="0">
                <a:latin typeface="Cabin Medium" panose="00000600000000000000" pitchFamily="2" charset="0"/>
              </a:rPr>
              <a:t>(PC CHILIDOG)</a:t>
            </a:r>
            <a:br>
              <a:rPr lang="en-US" sz="3600" dirty="0">
                <a:latin typeface="Cabin Medium" panose="00000600000000000000" pitchFamily="2" charset="0"/>
              </a:rPr>
            </a:br>
            <a:br>
              <a:rPr lang="en-US" sz="3600" dirty="0">
                <a:latin typeface="Cabin Medium" panose="00000600000000000000" pitchFamily="2" charset="0"/>
              </a:rPr>
            </a:br>
            <a:r>
              <a:rPr lang="en-US" sz="3600" dirty="0">
                <a:latin typeface="Cabin Medium" panose="00000600000000000000" pitchFamily="2" charset="0"/>
              </a:rPr>
              <a:t>Your Character Strategy</a:t>
            </a:r>
            <a:br>
              <a:rPr lang="en-US" sz="3600" dirty="0">
                <a:latin typeface="Cabin Medium" panose="00000600000000000000" pitchFamily="2" charset="0"/>
              </a:rPr>
            </a:br>
            <a:r>
              <a:rPr lang="en-US" sz="3600" dirty="0">
                <a:latin typeface="Cabin Medium" panose="00000600000000000000" pitchFamily="2" charset="0"/>
              </a:rPr>
              <a:t>(Character Arc)</a:t>
            </a:r>
            <a:br>
              <a:rPr lang="en-US" sz="3600" dirty="0">
                <a:latin typeface="Cabin Medium" panose="00000600000000000000" pitchFamily="2" charset="0"/>
              </a:rPr>
            </a:br>
            <a:br>
              <a:rPr lang="en-US" sz="3600" dirty="0">
                <a:latin typeface="Cabin Medium" panose="00000600000000000000" pitchFamily="2" charset="0"/>
              </a:rPr>
            </a:br>
            <a:r>
              <a:rPr lang="en-US" sz="3600" dirty="0">
                <a:latin typeface="Cabin Medium" panose="00000600000000000000" pitchFamily="2" charset="0"/>
              </a:rPr>
              <a:t>Your World</a:t>
            </a:r>
          </a:p>
          <a:p>
            <a:endParaRPr lang="en-US" sz="3600" dirty="0">
              <a:latin typeface="Cabin Medium" panose="00000600000000000000" pitchFamily="2" charset="0"/>
            </a:endParaRPr>
          </a:p>
          <a:p>
            <a:pPr algn="ctr"/>
            <a:r>
              <a:rPr lang="en-US" sz="4400" b="1" i="1" dirty="0">
                <a:latin typeface="Cabin Medium" panose="00000600000000000000" pitchFamily="2" charset="0"/>
              </a:rPr>
              <a:t>Now … What Happens?</a:t>
            </a:r>
          </a:p>
        </p:txBody>
      </p:sp>
    </p:spTree>
    <p:extLst>
      <p:ext uri="{BB962C8B-B14F-4D97-AF65-F5344CB8AC3E}">
        <p14:creationId xmlns:p14="http://schemas.microsoft.com/office/powerpoint/2010/main" val="336125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5580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Common(?) Plot Structures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779D9-429E-4857-87EF-A51A3A36BEFE}"/>
              </a:ext>
            </a:extLst>
          </p:cNvPr>
          <p:cNvSpPr txBox="1"/>
          <p:nvPr/>
        </p:nvSpPr>
        <p:spPr>
          <a:xfrm>
            <a:off x="684685" y="2019377"/>
            <a:ext cx="5981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bin Medium" panose="00000600000000000000" pitchFamily="2" charset="0"/>
              </a:rPr>
              <a:t>The Three-Act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CF051-5775-425C-6584-5F0237D8CC0A}"/>
              </a:ext>
            </a:extLst>
          </p:cNvPr>
          <p:cNvSpPr txBox="1"/>
          <p:nvPr/>
        </p:nvSpPr>
        <p:spPr>
          <a:xfrm>
            <a:off x="684685" y="3088591"/>
            <a:ext cx="5596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bin Medium" panose="00000600000000000000" pitchFamily="2" charset="0"/>
              </a:rPr>
              <a:t>The Five-Act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93C36-8885-518D-21DC-5E8DE717F518}"/>
              </a:ext>
            </a:extLst>
          </p:cNvPr>
          <p:cNvSpPr txBox="1"/>
          <p:nvPr/>
        </p:nvSpPr>
        <p:spPr>
          <a:xfrm>
            <a:off x="684685" y="4157805"/>
            <a:ext cx="61077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bin Medium" panose="00000600000000000000" pitchFamily="2" charset="0"/>
              </a:rPr>
              <a:t>The Seven-Act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6D589-C8C6-C371-4D6C-5BA684C3EA33}"/>
              </a:ext>
            </a:extLst>
          </p:cNvPr>
          <p:cNvSpPr txBox="1"/>
          <p:nvPr/>
        </p:nvSpPr>
        <p:spPr>
          <a:xfrm>
            <a:off x="684685" y="5227019"/>
            <a:ext cx="6707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bin Medium" panose="00000600000000000000" pitchFamily="2" charset="0"/>
              </a:rPr>
              <a:t>The A.C. Williams Structure</a:t>
            </a:r>
          </a:p>
        </p:txBody>
      </p:sp>
    </p:spTree>
    <p:extLst>
      <p:ext uri="{BB962C8B-B14F-4D97-AF65-F5344CB8AC3E}">
        <p14:creationId xmlns:p14="http://schemas.microsoft.com/office/powerpoint/2010/main" val="282904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492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The Three-Act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CF051-5775-425C-6584-5F0237D8CC0A}"/>
              </a:ext>
            </a:extLst>
          </p:cNvPr>
          <p:cNvSpPr txBox="1"/>
          <p:nvPr/>
        </p:nvSpPr>
        <p:spPr>
          <a:xfrm>
            <a:off x="465292" y="5785259"/>
            <a:ext cx="1126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abin Medium" panose="00000600000000000000" pitchFamily="2" charset="0"/>
              </a:rPr>
              <a:t>The </a:t>
            </a:r>
            <a:r>
              <a:rPr lang="en-US" sz="3600" b="1" dirty="0">
                <a:latin typeface="Cabin Medium" panose="00000600000000000000" pitchFamily="2" charset="0"/>
              </a:rPr>
              <a:t>SETUP</a:t>
            </a:r>
            <a:r>
              <a:rPr lang="en-US" sz="3600" dirty="0">
                <a:latin typeface="Cabin Medium" panose="00000600000000000000" pitchFamily="2" charset="0"/>
              </a:rPr>
              <a:t> | The </a:t>
            </a:r>
            <a:r>
              <a:rPr lang="en-US" sz="3600" b="1" dirty="0">
                <a:latin typeface="Cabin Medium" panose="00000600000000000000" pitchFamily="2" charset="0"/>
              </a:rPr>
              <a:t>CONFRONTATION</a:t>
            </a:r>
            <a:r>
              <a:rPr lang="en-US" sz="3600" dirty="0">
                <a:latin typeface="Cabin Medium" panose="00000600000000000000" pitchFamily="2" charset="0"/>
              </a:rPr>
              <a:t> | The </a:t>
            </a:r>
            <a:r>
              <a:rPr lang="en-US" sz="3600" b="1" dirty="0">
                <a:latin typeface="Cabin Medium" panose="00000600000000000000" pitchFamily="2" charset="0"/>
              </a:rPr>
              <a:t>RESOLUTION</a:t>
            </a:r>
          </a:p>
        </p:txBody>
      </p:sp>
      <p:pic>
        <p:nvPicPr>
          <p:cNvPr id="11" name="Picture 10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50B8E854-EE01-882F-CF40-C8FEC18AA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48" y="1761899"/>
            <a:ext cx="769495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461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The Five-Act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6D589-C8C6-C371-4D6C-5BA684C3EA33}"/>
              </a:ext>
            </a:extLst>
          </p:cNvPr>
          <p:cNvSpPr txBox="1"/>
          <p:nvPr/>
        </p:nvSpPr>
        <p:spPr>
          <a:xfrm>
            <a:off x="10460" y="5903898"/>
            <a:ext cx="1218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bin Medium" panose="00000600000000000000" pitchFamily="2" charset="0"/>
              </a:rPr>
              <a:t>Exposition</a:t>
            </a:r>
            <a:r>
              <a:rPr lang="en-US" sz="3600" dirty="0">
                <a:latin typeface="Cabin Medium" panose="00000600000000000000" pitchFamily="2" charset="0"/>
              </a:rPr>
              <a:t> | </a:t>
            </a:r>
            <a:r>
              <a:rPr lang="en-US" sz="3600" b="1" dirty="0">
                <a:latin typeface="Cabin Medium" panose="00000600000000000000" pitchFamily="2" charset="0"/>
              </a:rPr>
              <a:t>Rising Action </a:t>
            </a:r>
            <a:r>
              <a:rPr lang="en-US" sz="3600" dirty="0">
                <a:latin typeface="Cabin Medium" panose="00000600000000000000" pitchFamily="2" charset="0"/>
              </a:rPr>
              <a:t>| </a:t>
            </a:r>
            <a:r>
              <a:rPr lang="en-US" sz="3600" b="1" dirty="0">
                <a:latin typeface="Cabin Medium" panose="00000600000000000000" pitchFamily="2" charset="0"/>
              </a:rPr>
              <a:t>Climax</a:t>
            </a:r>
            <a:r>
              <a:rPr lang="en-US" sz="3600" dirty="0">
                <a:latin typeface="Cabin Medium" panose="00000600000000000000" pitchFamily="2" charset="0"/>
              </a:rPr>
              <a:t> | </a:t>
            </a:r>
            <a:r>
              <a:rPr lang="en-US" sz="3600" b="1" dirty="0">
                <a:latin typeface="Cabin Medium" panose="00000600000000000000" pitchFamily="2" charset="0"/>
              </a:rPr>
              <a:t>Falling Action </a:t>
            </a:r>
            <a:r>
              <a:rPr lang="en-US" sz="3600" dirty="0">
                <a:latin typeface="Cabin Medium" panose="00000600000000000000" pitchFamily="2" charset="0"/>
              </a:rPr>
              <a:t>| </a:t>
            </a:r>
            <a:r>
              <a:rPr lang="en-US" sz="3600" b="1" dirty="0">
                <a:latin typeface="Cabin Medium" panose="00000600000000000000" pitchFamily="2" charset="0"/>
              </a:rPr>
              <a:t>Resolution</a:t>
            </a:r>
          </a:p>
        </p:txBody>
      </p:sp>
      <p:pic>
        <p:nvPicPr>
          <p:cNvPr id="9" name="Picture 8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5BC61353-C1F7-B411-BF3D-AED29057D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61" y="1693886"/>
            <a:ext cx="769495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5421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The Seven-Point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6D589-C8C6-C371-4D6C-5BA684C3EA33}"/>
              </a:ext>
            </a:extLst>
          </p:cNvPr>
          <p:cNvSpPr txBox="1"/>
          <p:nvPr/>
        </p:nvSpPr>
        <p:spPr>
          <a:xfrm>
            <a:off x="2186916" y="5737687"/>
            <a:ext cx="7818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abin Medium" panose="00000600000000000000" pitchFamily="2" charset="0"/>
              </a:rPr>
              <a:t>Hook</a:t>
            </a:r>
            <a:r>
              <a:rPr lang="en-US" sz="3200" dirty="0">
                <a:latin typeface="Cabin Medium" panose="00000600000000000000" pitchFamily="2" charset="0"/>
              </a:rPr>
              <a:t> | </a:t>
            </a:r>
            <a:r>
              <a:rPr lang="en-US" sz="3200" b="1" dirty="0">
                <a:latin typeface="Cabin Medium" panose="00000600000000000000" pitchFamily="2" charset="0"/>
              </a:rPr>
              <a:t>Plot Point 1 </a:t>
            </a:r>
            <a:r>
              <a:rPr lang="en-US" sz="3200" dirty="0">
                <a:latin typeface="Cabin Medium" panose="00000600000000000000" pitchFamily="2" charset="0"/>
              </a:rPr>
              <a:t>| </a:t>
            </a:r>
            <a:r>
              <a:rPr lang="en-US" sz="3200" b="1" dirty="0">
                <a:latin typeface="Cabin Medium" panose="00000600000000000000" pitchFamily="2" charset="0"/>
              </a:rPr>
              <a:t>Pinch Point 1</a:t>
            </a:r>
            <a:r>
              <a:rPr lang="en-US" sz="3200" dirty="0">
                <a:latin typeface="Cabin Medium" panose="00000600000000000000" pitchFamily="2" charset="0"/>
              </a:rPr>
              <a:t> | </a:t>
            </a:r>
            <a:r>
              <a:rPr lang="en-US" sz="3200" b="1" dirty="0">
                <a:latin typeface="Cabin Medium" panose="00000600000000000000" pitchFamily="2" charset="0"/>
              </a:rPr>
              <a:t>Midpoint</a:t>
            </a:r>
            <a:r>
              <a:rPr lang="en-US" sz="3200" dirty="0">
                <a:latin typeface="Cabin Medium" panose="00000600000000000000" pitchFamily="2" charset="0"/>
              </a:rPr>
              <a:t> </a:t>
            </a:r>
          </a:p>
          <a:p>
            <a:pPr algn="ctr"/>
            <a:r>
              <a:rPr lang="en-US" sz="3200" dirty="0">
                <a:latin typeface="Cabin Medium" panose="00000600000000000000" pitchFamily="2" charset="0"/>
              </a:rPr>
              <a:t>| </a:t>
            </a:r>
            <a:r>
              <a:rPr lang="en-US" sz="3200" b="1" dirty="0">
                <a:latin typeface="Cabin Medium" panose="00000600000000000000" pitchFamily="2" charset="0"/>
              </a:rPr>
              <a:t>Pinch Point 2 </a:t>
            </a:r>
            <a:r>
              <a:rPr lang="en-US" sz="3200" dirty="0">
                <a:latin typeface="Cabin Medium" panose="00000600000000000000" pitchFamily="2" charset="0"/>
              </a:rPr>
              <a:t>| </a:t>
            </a:r>
            <a:r>
              <a:rPr lang="en-US" sz="3200" b="1" dirty="0">
                <a:latin typeface="Cabin Medium" panose="00000600000000000000" pitchFamily="2" charset="0"/>
              </a:rPr>
              <a:t>Plot Point 2 </a:t>
            </a:r>
            <a:r>
              <a:rPr lang="en-US" sz="3200" dirty="0">
                <a:latin typeface="Cabin Medium" panose="00000600000000000000" pitchFamily="2" charset="0"/>
              </a:rPr>
              <a:t>| </a:t>
            </a:r>
            <a:r>
              <a:rPr lang="en-US" sz="3200" b="1" dirty="0">
                <a:latin typeface="Cabin Medium" panose="00000600000000000000" pitchFamily="2" charset="0"/>
              </a:rPr>
              <a:t>Resolution</a:t>
            </a:r>
          </a:p>
        </p:txBody>
      </p:sp>
      <p:pic>
        <p:nvPicPr>
          <p:cNvPr id="9" name="Picture 8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7A8B1F5F-AF79-E24A-DD03-93E022CDA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4" y="1671233"/>
            <a:ext cx="769495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6361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The Chaotic-Squirrels Structure</a:t>
            </a:r>
          </a:p>
        </p:txBody>
      </p:sp>
      <p:pic>
        <p:nvPicPr>
          <p:cNvPr id="11" name="Picture 10" descr="A squirrel in the grass&#10;&#10;Description automatically generated with medium confidence">
            <a:extLst>
              <a:ext uri="{FF2B5EF4-FFF2-40B4-BE49-F238E27FC236}">
                <a16:creationId xmlns:a16="http://schemas.microsoft.com/office/drawing/2014/main" id="{86C7F4DD-EB82-5912-902F-4A3ED937B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0" b="24085"/>
          <a:stretch/>
        </p:blipFill>
        <p:spPr>
          <a:xfrm>
            <a:off x="819911" y="1651715"/>
            <a:ext cx="5679176" cy="5206285"/>
          </a:xfrm>
          <a:prstGeom prst="rect">
            <a:avLst/>
          </a:prstGeom>
        </p:spPr>
      </p:pic>
      <p:pic>
        <p:nvPicPr>
          <p:cNvPr id="13" name="Picture 12" descr="A close-up of a small animal&#10;&#10;Description automatically generated with low confidence">
            <a:extLst>
              <a:ext uri="{FF2B5EF4-FFF2-40B4-BE49-F238E27FC236}">
                <a16:creationId xmlns:a16="http://schemas.microsoft.com/office/drawing/2014/main" id="{5AF0D773-789B-1514-43B0-08E940B557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/>
          <a:stretch/>
        </p:blipFill>
        <p:spPr>
          <a:xfrm>
            <a:off x="6642381" y="1651715"/>
            <a:ext cx="4572000" cy="52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6555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The Structure I Prefer (for series)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38B78C-4FDE-F0B5-7E74-95308C280527}"/>
              </a:ext>
            </a:extLst>
          </p:cNvPr>
          <p:cNvSpPr txBox="1"/>
          <p:nvPr/>
        </p:nvSpPr>
        <p:spPr>
          <a:xfrm>
            <a:off x="1069848" y="1975104"/>
            <a:ext cx="5344733" cy="4034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a: Introduction (</a:t>
            </a:r>
            <a:r>
              <a:rPr lang="en-US" sz="2800" i="1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1: Inciting Incident / Hook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2: Complications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3: Decision Point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4: Worse Complications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5: Crisis Point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6: Nightmare Fuel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7: Resolution</a:t>
            </a: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z: Sequel Setup (</a:t>
            </a:r>
            <a:r>
              <a:rPr lang="en-US" sz="2800" i="1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sz="2800" dirty="0">
                <a:effectLst/>
                <a:latin typeface="Cabin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628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graphic design, design&#10;&#10;Description automatically generated">
            <a:extLst>
              <a:ext uri="{FF2B5EF4-FFF2-40B4-BE49-F238E27FC236}">
                <a16:creationId xmlns:a16="http://schemas.microsoft.com/office/drawing/2014/main" id="{617FEE8F-E920-5417-C18B-5D9F3D71A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F6DCC-04D8-BE8D-F103-2B5C448F02A2}"/>
              </a:ext>
            </a:extLst>
          </p:cNvPr>
          <p:cNvSpPr txBox="1"/>
          <p:nvPr/>
        </p:nvSpPr>
        <p:spPr>
          <a:xfrm>
            <a:off x="3850860" y="2451038"/>
            <a:ext cx="83411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bin Medium" panose="00000600000000000000" pitchFamily="2" charset="0"/>
              </a:rPr>
              <a:t>Author, Editor, Publisher, Coach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bin Medium" panose="00000600000000000000" pitchFamily="2" charset="0"/>
              </a:rPr>
              <a:t>15 published books in fiction and non-fiction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bin Medium" panose="00000600000000000000" pitchFamily="2" charset="0"/>
              </a:rPr>
              <a:t>Monthly contributor to two blogs ranked in Writer’s Digest Top 101 Sites for Authors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bin Medium" panose="00000600000000000000" pitchFamily="2" charset="0"/>
              </a:rPr>
              <a:t>2022 Arise Daily Devotional Writer of the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bin Medium" panose="00000600000000000000" pitchFamily="2" charset="0"/>
              </a:rPr>
              <a:t>Realm Award finalist and winner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Cabin Medium" panose="00000600000000000000" pitchFamily="2" charset="0"/>
              </a:rPr>
              <a:t>Selah Award finalist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577FB-1D7A-E7B4-0F11-A26A3FE1E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48" t="20095" r="20227" b="38948"/>
          <a:stretch/>
        </p:blipFill>
        <p:spPr>
          <a:xfrm>
            <a:off x="225644" y="2451038"/>
            <a:ext cx="3625216" cy="31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09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635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Important Points to Remember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779D9-429E-4857-87EF-A51A3A36BEFE}"/>
              </a:ext>
            </a:extLst>
          </p:cNvPr>
          <p:cNvSpPr txBox="1"/>
          <p:nvPr/>
        </p:nvSpPr>
        <p:spPr>
          <a:xfrm>
            <a:off x="684685" y="2019377"/>
            <a:ext cx="5067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bin Medium" panose="00000600000000000000" pitchFamily="2" charset="0"/>
              </a:rPr>
              <a:t>The Inciting Incident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CF051-5775-425C-6584-5F0237D8CC0A}"/>
              </a:ext>
            </a:extLst>
          </p:cNvPr>
          <p:cNvSpPr txBox="1"/>
          <p:nvPr/>
        </p:nvSpPr>
        <p:spPr>
          <a:xfrm>
            <a:off x="684685" y="3088591"/>
            <a:ext cx="3110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bin Medium" panose="00000600000000000000" pitchFamily="2" charset="0"/>
              </a:rPr>
              <a:t>ONE Climax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93C36-8885-518D-21DC-5E8DE717F518}"/>
              </a:ext>
            </a:extLst>
          </p:cNvPr>
          <p:cNvSpPr txBox="1"/>
          <p:nvPr/>
        </p:nvSpPr>
        <p:spPr>
          <a:xfrm>
            <a:off x="684685" y="4157805"/>
            <a:ext cx="6542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bin Medium" panose="00000600000000000000" pitchFamily="2" charset="0"/>
              </a:rPr>
              <a:t>An ACTUAL RESOLUTION</a:t>
            </a:r>
          </a:p>
        </p:txBody>
      </p:sp>
    </p:spTree>
    <p:extLst>
      <p:ext uri="{BB962C8B-B14F-4D97-AF65-F5344CB8AC3E}">
        <p14:creationId xmlns:p14="http://schemas.microsoft.com/office/powerpoint/2010/main" val="1898687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417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The Inciting Incident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779D9-429E-4857-87EF-A51A3A36BEFE}"/>
              </a:ext>
            </a:extLst>
          </p:cNvPr>
          <p:cNvSpPr txBox="1"/>
          <p:nvPr/>
        </p:nvSpPr>
        <p:spPr>
          <a:xfrm>
            <a:off x="684685" y="1809065"/>
            <a:ext cx="1108508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PROTAGONIST must engage readers from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SENTENCE ONE.</a:t>
            </a:r>
          </a:p>
          <a:p>
            <a:endParaRPr lang="en-US" sz="2400" dirty="0">
              <a:latin typeface="Cabin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Readers must understand the character’s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basic WANT immediately (or at least we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need a base sense of it, otherwise we won’t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care at all).</a:t>
            </a:r>
          </a:p>
        </p:txBody>
      </p:sp>
    </p:spTree>
    <p:extLst>
      <p:ext uri="{BB962C8B-B14F-4D97-AF65-F5344CB8AC3E}">
        <p14:creationId xmlns:p14="http://schemas.microsoft.com/office/powerpoint/2010/main" val="345104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377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Write ONE Climax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ACDA98-B411-A485-7951-D342C329EBB9}"/>
              </a:ext>
            </a:extLst>
          </p:cNvPr>
          <p:cNvSpPr txBox="1"/>
          <p:nvPr/>
        </p:nvSpPr>
        <p:spPr>
          <a:xfrm>
            <a:off x="684685" y="1809065"/>
            <a:ext cx="1121973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Don’t try to fit so much into your story that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you leave too many loose ends.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Cabin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Tell ONE STORY. Subplots are fine, but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make sure they aren’t more interesting than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your MAIN STORY.</a:t>
            </a:r>
          </a:p>
        </p:txBody>
      </p:sp>
    </p:spTree>
    <p:extLst>
      <p:ext uri="{BB962C8B-B14F-4D97-AF65-F5344CB8AC3E}">
        <p14:creationId xmlns:p14="http://schemas.microsoft.com/office/powerpoint/2010/main" val="4032469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05CCF83-1C7D-4105-3D98-9332CC54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18497-864A-1D76-3FF1-5F0B40F6DCC0}"/>
              </a:ext>
            </a:extLst>
          </p:cNvPr>
          <p:cNvSpPr txBox="1"/>
          <p:nvPr/>
        </p:nvSpPr>
        <p:spPr>
          <a:xfrm>
            <a:off x="1033272" y="630936"/>
            <a:ext cx="5368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Develop an Actual Ending!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164CA-407D-7349-27C0-9480496F183E}"/>
              </a:ext>
            </a:extLst>
          </p:cNvPr>
          <p:cNvSpPr txBox="1"/>
          <p:nvPr/>
        </p:nvSpPr>
        <p:spPr>
          <a:xfrm>
            <a:off x="684685" y="1809065"/>
            <a:ext cx="1144095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MUST BE SATISFYING, even if it’s not happy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Cabin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May not require death but MUST fit the type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of story you’re telling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Cabin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Must connect to the WORLD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Cabin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Must connect to the CHARACTER ARC</a:t>
            </a:r>
          </a:p>
        </p:txBody>
      </p:sp>
    </p:spTree>
    <p:extLst>
      <p:ext uri="{BB962C8B-B14F-4D97-AF65-F5344CB8AC3E}">
        <p14:creationId xmlns:p14="http://schemas.microsoft.com/office/powerpoint/2010/main" val="48932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6A9DE44-A262-F9D0-6D4C-9136AC259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6E05E5-847C-C9A6-FA43-A4A41A3AB1E6}"/>
              </a:ext>
            </a:extLst>
          </p:cNvPr>
          <p:cNvSpPr txBox="1"/>
          <p:nvPr/>
        </p:nvSpPr>
        <p:spPr>
          <a:xfrm>
            <a:off x="1033272" y="630936"/>
            <a:ext cx="562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What About Series Writing?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9C73A-C114-1279-FE59-B0AACC8D0EA7}"/>
              </a:ext>
            </a:extLst>
          </p:cNvPr>
          <p:cNvSpPr txBox="1"/>
          <p:nvPr/>
        </p:nvSpPr>
        <p:spPr>
          <a:xfrm>
            <a:off x="684685" y="1809065"/>
            <a:ext cx="10828605" cy="4447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Master writing standalones first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>
              <a:latin typeface="Cabin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But if you MUST write a series, keep the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main thing the main thing: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500" dirty="0">
              <a:latin typeface="Cabin Medium" panose="00000600000000000000" pitchFamily="2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Setting up or introducing your series is</a:t>
            </a:r>
            <a:br>
              <a:rPr lang="en-US" sz="4400" dirty="0">
                <a:latin typeface="Cabin Medium" panose="00000600000000000000" pitchFamily="2" charset="0"/>
              </a:rPr>
            </a:br>
            <a:r>
              <a:rPr lang="en-US" sz="4400" dirty="0">
                <a:latin typeface="Cabin Medium" panose="00000600000000000000" pitchFamily="2" charset="0"/>
              </a:rPr>
              <a:t>always SECONDARY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Never sacrifice book one for book two</a:t>
            </a:r>
          </a:p>
        </p:txBody>
      </p:sp>
    </p:spTree>
    <p:extLst>
      <p:ext uri="{BB962C8B-B14F-4D97-AF65-F5344CB8AC3E}">
        <p14:creationId xmlns:p14="http://schemas.microsoft.com/office/powerpoint/2010/main" val="3764894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andwriting, calligraphy, businesscard, text&#10;&#10;Description automatically generated">
            <a:extLst>
              <a:ext uri="{FF2B5EF4-FFF2-40B4-BE49-F238E27FC236}">
                <a16:creationId xmlns:a16="http://schemas.microsoft.com/office/drawing/2014/main" id="{693F9C36-B654-72E7-3179-8F5B32121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08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font, graphic design&#10;&#10;Description automatically generated">
            <a:extLst>
              <a:ext uri="{FF2B5EF4-FFF2-40B4-BE49-F238E27FC236}">
                <a16:creationId xmlns:a16="http://schemas.microsoft.com/office/drawing/2014/main" id="{EA825915-F09E-93ED-8C9A-410EDE15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69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33443437-AB71-E68D-F8DC-F011C0656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AAC882-5A05-0775-5AFA-E31D3A46924D}"/>
              </a:ext>
            </a:extLst>
          </p:cNvPr>
          <p:cNvSpPr txBox="1"/>
          <p:nvPr/>
        </p:nvSpPr>
        <p:spPr>
          <a:xfrm>
            <a:off x="1261872" y="1920240"/>
            <a:ext cx="9637575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bin Medium" panose="00000600000000000000" pitchFamily="2" charset="0"/>
              </a:rPr>
              <a:t>What is Cohesive Storytelling?</a:t>
            </a:r>
          </a:p>
          <a:p>
            <a:endParaRPr lang="en-US" sz="2000" dirty="0">
              <a:latin typeface="Cabin Medium" panose="00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bin Medium" panose="00000600000000000000" pitchFamily="2" charset="0"/>
              </a:rPr>
              <a:t>What is Plot?</a:t>
            </a:r>
          </a:p>
          <a:p>
            <a:endParaRPr lang="en-US" sz="2000" dirty="0">
              <a:latin typeface="Cabin Medium" panose="00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bin Medium" panose="00000600000000000000" pitchFamily="2" charset="0"/>
              </a:rPr>
              <a:t>Common Plot Structures</a:t>
            </a:r>
          </a:p>
          <a:p>
            <a:endParaRPr lang="en-US" sz="2000" dirty="0">
              <a:latin typeface="Cabin Medium" panose="00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bin Medium" panose="00000600000000000000" pitchFamily="2" charset="0"/>
              </a:rPr>
              <a:t>On the Importance of Inciting Incident, Climax, and </a:t>
            </a:r>
            <a:br>
              <a:rPr lang="en-US" sz="3200" dirty="0">
                <a:latin typeface="Cabin Medium" panose="00000600000000000000" pitchFamily="2" charset="0"/>
              </a:rPr>
            </a:br>
            <a:r>
              <a:rPr lang="en-US" sz="3200" dirty="0">
                <a:latin typeface="Cabin Medium" panose="00000600000000000000" pitchFamily="2" charset="0"/>
              </a:rPr>
              <a:t>Real Resolutions</a:t>
            </a:r>
          </a:p>
          <a:p>
            <a:endParaRPr lang="en-US" sz="2000" dirty="0">
              <a:latin typeface="Cabin Medium" panose="00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bin Medium" panose="00000600000000000000" pitchFamily="2" charset="0"/>
              </a:rPr>
              <a:t>A Final Note on Writing Series</a:t>
            </a:r>
          </a:p>
        </p:txBody>
      </p:sp>
    </p:spTree>
    <p:extLst>
      <p:ext uri="{BB962C8B-B14F-4D97-AF65-F5344CB8AC3E}">
        <p14:creationId xmlns:p14="http://schemas.microsoft.com/office/powerpoint/2010/main" val="205751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9337E0-D10C-25B1-1C7C-886ED3C9A7CF}"/>
              </a:ext>
            </a:extLst>
          </p:cNvPr>
          <p:cNvSpPr txBox="1"/>
          <p:nvPr/>
        </p:nvSpPr>
        <p:spPr>
          <a:xfrm>
            <a:off x="3264408" y="1809159"/>
            <a:ext cx="84963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A82614"/>
                </a:solidFill>
                <a:latin typeface="Cabin Medium" panose="00000600000000000000" pitchFamily="2" charset="0"/>
              </a:rPr>
              <a:t>What is </a:t>
            </a:r>
            <a:r>
              <a:rPr lang="en-US" sz="8800" dirty="0">
                <a:solidFill>
                  <a:srgbClr val="A82614"/>
                </a:solidFill>
                <a:latin typeface="Cabin Medium" panose="00000600000000000000" pitchFamily="2" charset="0"/>
                <a:cs typeface="Aharoni" panose="02010803020104030203" pitchFamily="2" charset="-79"/>
              </a:rPr>
              <a:t>Cohesive</a:t>
            </a:r>
            <a:r>
              <a:rPr lang="en-US" sz="8800" dirty="0">
                <a:solidFill>
                  <a:srgbClr val="A82614"/>
                </a:solidFill>
                <a:latin typeface="Cabin Medium" panose="00000600000000000000" pitchFamily="2" charset="0"/>
              </a:rPr>
              <a:t> Storytelling?</a:t>
            </a:r>
          </a:p>
        </p:txBody>
      </p:sp>
      <p:pic>
        <p:nvPicPr>
          <p:cNvPr id="6" name="Picture 5" descr="A picture containing clothing, art&#10;&#10;Description automatically generated">
            <a:extLst>
              <a:ext uri="{FF2B5EF4-FFF2-40B4-BE49-F238E27FC236}">
                <a16:creationId xmlns:a16="http://schemas.microsoft.com/office/drawing/2014/main" id="{497DA3CF-E31B-D7EB-AC5D-690F8C4CD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4" y="2075781"/>
            <a:ext cx="2267524" cy="22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85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9337E0-D10C-25B1-1C7C-886ED3C9A7CF}"/>
              </a:ext>
            </a:extLst>
          </p:cNvPr>
          <p:cNvSpPr txBox="1"/>
          <p:nvPr/>
        </p:nvSpPr>
        <p:spPr>
          <a:xfrm>
            <a:off x="566928" y="263823"/>
            <a:ext cx="4425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A82614"/>
                </a:solidFill>
                <a:latin typeface="Cabin Medium" panose="00000600000000000000" pitchFamily="2" charset="0"/>
              </a:rPr>
              <a:t>A House</a:t>
            </a:r>
          </a:p>
        </p:txBody>
      </p:sp>
      <p:pic>
        <p:nvPicPr>
          <p:cNvPr id="3" name="Picture 2" descr="A picture containing design&#10;&#10;Description automatically generated with medium confidence">
            <a:extLst>
              <a:ext uri="{FF2B5EF4-FFF2-40B4-BE49-F238E27FC236}">
                <a16:creationId xmlns:a16="http://schemas.microsoft.com/office/drawing/2014/main" id="{D1844802-0661-F823-72BD-F23C96F02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23" y="1532679"/>
            <a:ext cx="4761905" cy="4761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DE31B-A6F4-5245-5D29-CBE886D658AC}"/>
              </a:ext>
            </a:extLst>
          </p:cNvPr>
          <p:cNvSpPr txBox="1"/>
          <p:nvPr/>
        </p:nvSpPr>
        <p:spPr>
          <a:xfrm>
            <a:off x="4992624" y="2286000"/>
            <a:ext cx="7199376" cy="302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Interior Design (</a:t>
            </a:r>
            <a:r>
              <a:rPr lang="en-US" sz="4400" dirty="0">
                <a:solidFill>
                  <a:srgbClr val="A82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panose="00000600000000000000" pitchFamily="2" charset="0"/>
              </a:rPr>
              <a:t>Character</a:t>
            </a:r>
            <a:r>
              <a:rPr lang="en-US" sz="4400" dirty="0">
                <a:latin typeface="Cabin Medium" panose="00000600000000000000" pitchFamily="2" charset="0"/>
              </a:rPr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Landscaping (</a:t>
            </a:r>
            <a:r>
              <a:rPr lang="en-US" sz="4400" dirty="0">
                <a:solidFill>
                  <a:srgbClr val="261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panose="00000600000000000000" pitchFamily="2" charset="0"/>
              </a:rPr>
              <a:t>World</a:t>
            </a:r>
            <a:r>
              <a:rPr lang="en-US" sz="4400" dirty="0">
                <a:latin typeface="Cabin Medium" panose="00000600000000000000" pitchFamily="2" charset="0"/>
              </a:rPr>
              <a:t>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Cabin Medium" panose="00000600000000000000" pitchFamily="2" charset="0"/>
              </a:rPr>
              <a:t>Structure (</a:t>
            </a:r>
            <a:r>
              <a:rPr lang="en-US" sz="4400" dirty="0">
                <a:solidFill>
                  <a:srgbClr val="A1C1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panose="00000600000000000000" pitchFamily="2" charset="0"/>
              </a:rPr>
              <a:t>Plot</a:t>
            </a:r>
            <a:r>
              <a:rPr lang="en-US" sz="4400" dirty="0">
                <a:latin typeface="Cabin Medium" panose="000006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9389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, sketch, illustration, drawing&#10;&#10;Description automatically generated">
            <a:extLst>
              <a:ext uri="{FF2B5EF4-FFF2-40B4-BE49-F238E27FC236}">
                <a16:creationId xmlns:a16="http://schemas.microsoft.com/office/drawing/2014/main" id="{0E5358BC-A11D-AFE8-C3AB-BC004F4E5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2E4DD-C527-68A8-41B5-8EEC9FF6B3B1}"/>
              </a:ext>
            </a:extLst>
          </p:cNvPr>
          <p:cNvSpPr txBox="1"/>
          <p:nvPr/>
        </p:nvSpPr>
        <p:spPr>
          <a:xfrm>
            <a:off x="310896" y="1170432"/>
            <a:ext cx="3529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bin Medium" panose="00000600000000000000" pitchFamily="2" charset="0"/>
              </a:rPr>
              <a:t>CHARACTER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2A0EF-5722-BFB8-974B-A421E9991D7A}"/>
              </a:ext>
            </a:extLst>
          </p:cNvPr>
          <p:cNvSpPr txBox="1"/>
          <p:nvPr/>
        </p:nvSpPr>
        <p:spPr>
          <a:xfrm>
            <a:off x="4230624" y="5547360"/>
            <a:ext cx="3529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bin Medium" panose="00000600000000000000" pitchFamily="2" charset="0"/>
              </a:rPr>
              <a:t>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91883-172A-19C3-B7D4-C23A27B825AC}"/>
              </a:ext>
            </a:extLst>
          </p:cNvPr>
          <p:cNvSpPr txBox="1"/>
          <p:nvPr/>
        </p:nvSpPr>
        <p:spPr>
          <a:xfrm>
            <a:off x="8351520" y="1170431"/>
            <a:ext cx="1853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bin Medium" panose="00000600000000000000" pitchFamily="2" charset="0"/>
              </a:rPr>
              <a:t>PLOT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A3902-8308-4741-FBAB-9F4A915158AD}"/>
              </a:ext>
            </a:extLst>
          </p:cNvPr>
          <p:cNvSpPr txBox="1"/>
          <p:nvPr/>
        </p:nvSpPr>
        <p:spPr>
          <a:xfrm>
            <a:off x="4407408" y="2412975"/>
            <a:ext cx="3377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legreya SC" panose="00000500000000000000" pitchFamily="2" charset="0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1338611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10CEBDB-FC62-CBBD-1A7F-DE594842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15D07-3401-0579-3A11-0522F64FF678}"/>
              </a:ext>
            </a:extLst>
          </p:cNvPr>
          <p:cNvSpPr txBox="1"/>
          <p:nvPr/>
        </p:nvSpPr>
        <p:spPr>
          <a:xfrm>
            <a:off x="1033272" y="630936"/>
            <a:ext cx="592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Two Steps to Character Work</a:t>
            </a:r>
          </a:p>
        </p:txBody>
      </p:sp>
      <p:pic>
        <p:nvPicPr>
          <p:cNvPr id="10" name="Picture 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D7E1705E-9A7C-06D3-8E1E-7A00EADDA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2247358"/>
            <a:ext cx="3904488" cy="3904488"/>
          </a:xfrm>
          <a:prstGeom prst="rect">
            <a:avLst/>
          </a:prstGeom>
        </p:spPr>
      </p:pic>
      <p:pic>
        <p:nvPicPr>
          <p:cNvPr id="12" name="Picture 11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3C3B071-863C-24C0-51B1-F71F0BF6A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23" y="1741545"/>
            <a:ext cx="4761905" cy="4761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C6EA2F-25F2-5319-4086-F5D7B69F2F15}"/>
              </a:ext>
            </a:extLst>
          </p:cNvPr>
          <p:cNvSpPr txBox="1"/>
          <p:nvPr/>
        </p:nvSpPr>
        <p:spPr>
          <a:xfrm>
            <a:off x="1925770" y="1908203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61E4C"/>
                </a:solidFill>
                <a:latin typeface="Cabin Medium" panose="00000600000000000000" pitchFamily="2" charset="0"/>
              </a:rPr>
              <a:t>IDENTITY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1CEA11-9C83-73C9-BB6C-05EE3BD5E565}"/>
              </a:ext>
            </a:extLst>
          </p:cNvPr>
          <p:cNvSpPr txBox="1"/>
          <p:nvPr/>
        </p:nvSpPr>
        <p:spPr>
          <a:xfrm>
            <a:off x="7596201" y="1924192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61E4C"/>
                </a:solidFill>
                <a:latin typeface="Cabin Medium" panose="00000600000000000000" pitchFamily="2" charset="0"/>
              </a:rPr>
              <a:t>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27FFF-338F-C8AF-D7FE-EAAE73702F54}"/>
              </a:ext>
            </a:extLst>
          </p:cNvPr>
          <p:cNvSpPr txBox="1"/>
          <p:nvPr/>
        </p:nvSpPr>
        <p:spPr>
          <a:xfrm>
            <a:off x="1485745" y="5903898"/>
            <a:ext cx="299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61E4C"/>
                </a:solidFill>
                <a:latin typeface="Cabin Medium" panose="00000600000000000000" pitchFamily="2" charset="0"/>
              </a:rPr>
              <a:t>Who They 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18F444-4C47-A990-6902-66626E1593CD}"/>
              </a:ext>
            </a:extLst>
          </p:cNvPr>
          <p:cNvSpPr txBox="1"/>
          <p:nvPr/>
        </p:nvSpPr>
        <p:spPr>
          <a:xfrm>
            <a:off x="7011906" y="5903897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61E4C"/>
                </a:solidFill>
                <a:latin typeface="Cabin Medium" panose="00000600000000000000" pitchFamily="2" charset="0"/>
              </a:rPr>
              <a:t>What They Want</a:t>
            </a:r>
          </a:p>
        </p:txBody>
      </p:sp>
    </p:spTree>
    <p:extLst>
      <p:ext uri="{BB962C8B-B14F-4D97-AF65-F5344CB8AC3E}">
        <p14:creationId xmlns:p14="http://schemas.microsoft.com/office/powerpoint/2010/main" val="425837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850B184-988B-C2F4-DA2F-000E545A9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7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968C9-0434-DE21-2FE3-2554F6DCC99C}"/>
              </a:ext>
            </a:extLst>
          </p:cNvPr>
          <p:cNvSpPr txBox="1"/>
          <p:nvPr/>
        </p:nvSpPr>
        <p:spPr>
          <a:xfrm>
            <a:off x="1033272" y="630936"/>
            <a:ext cx="601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A82614"/>
                </a:solidFill>
                <a:latin typeface="Cabin Medium" panose="00000600000000000000" pitchFamily="2" charset="0"/>
              </a:rPr>
              <a:t>The Most Important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D0FB7-77F9-892A-666B-6F61A048A646}"/>
              </a:ext>
            </a:extLst>
          </p:cNvPr>
          <p:cNvSpPr txBox="1"/>
          <p:nvPr/>
        </p:nvSpPr>
        <p:spPr>
          <a:xfrm>
            <a:off x="2366453" y="2481470"/>
            <a:ext cx="74590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panose="00000600000000000000" pitchFamily="2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60458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planet with buildings and trees&#10;&#10;Description automatically generated with low confidence">
            <a:extLst>
              <a:ext uri="{FF2B5EF4-FFF2-40B4-BE49-F238E27FC236}">
                <a16:creationId xmlns:a16="http://schemas.microsoft.com/office/drawing/2014/main" id="{2D249236-DD77-2985-6822-5D8B64B198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2475"/>
            <a:ext cx="12525390" cy="12525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88D5AC-CD30-5C8C-ED49-38C85C55797B}"/>
              </a:ext>
            </a:extLst>
          </p:cNvPr>
          <p:cNvSpPr txBox="1"/>
          <p:nvPr/>
        </p:nvSpPr>
        <p:spPr>
          <a:xfrm>
            <a:off x="948597" y="1731964"/>
            <a:ext cx="10294805" cy="3394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61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panose="00000600000000000000" pitchFamily="2" charset="0"/>
              </a:rPr>
              <a:t>The world you build should have a</a:t>
            </a:r>
          </a:p>
          <a:p>
            <a:pPr algn="ctr">
              <a:lnSpc>
                <a:spcPct val="150000"/>
              </a:lnSpc>
            </a:pPr>
            <a:r>
              <a:rPr lang="en-US" sz="6000" b="1" spc="600" dirty="0">
                <a:solidFill>
                  <a:srgbClr val="261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panose="00000600000000000000" pitchFamily="2" charset="0"/>
              </a:rPr>
              <a:t>MASSIVE INFLUENCE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61E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panose="00000600000000000000" pitchFamily="2" charset="0"/>
              </a:rPr>
              <a:t>on the characters who inhabit your stories.</a:t>
            </a:r>
          </a:p>
        </p:txBody>
      </p:sp>
    </p:spTree>
    <p:extLst>
      <p:ext uri="{BB962C8B-B14F-4D97-AF65-F5344CB8AC3E}">
        <p14:creationId xmlns:p14="http://schemas.microsoft.com/office/powerpoint/2010/main" val="193276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541</Words>
  <Application>Microsoft Office PowerPoint</Application>
  <PresentationFormat>Widescreen</PresentationFormat>
  <Paragraphs>97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Alegreya SC</vt:lpstr>
      <vt:lpstr>Arial</vt:lpstr>
      <vt:lpstr>Cabin Medium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A.C. Williams</dc:creator>
  <cp:lastModifiedBy>A.C. Williams</cp:lastModifiedBy>
  <cp:revision>12</cp:revision>
  <cp:lastPrinted>2023-05-24T19:49:42Z</cp:lastPrinted>
  <dcterms:created xsi:type="dcterms:W3CDTF">2023-05-16T17:13:53Z</dcterms:created>
  <dcterms:modified xsi:type="dcterms:W3CDTF">2023-05-24T20:01:19Z</dcterms:modified>
</cp:coreProperties>
</file>